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1" r:id="rId6"/>
    <p:sldId id="259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8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3B644-5FD5-4D84-8AB9-53DA238D3B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5AA912-7582-4011-B8E0-D9BF877F93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514E8A-CE0D-4054-9391-1DA072339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912192-77F8-4257-B7FD-D3510BEC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0F78EB-06BB-48E3-BD37-C5E0F4BF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2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8F8726-0DF2-422D-ACC7-8B885C57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D95B49-EC50-4D64-8C96-E146D89C2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D06312-612D-45ED-96FD-B110D9DB5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863AFC-DCEF-4AA0-9425-7C52C0F6E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300CFD-01B5-4D85-A112-6CDBC22A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2320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6BE6780-341B-4EBB-9FB7-7E894B93F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1B2EF65-3D3D-4450-B1A6-16F839755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3E6CA0-B03E-4A4B-BBC2-8B99B0272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F43860-EF71-4682-AB6D-61011FB49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713E22-5CD9-4A0D-ACA9-7CFC20C8D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136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F0C1F-BDF8-473A-B7EB-5614BABE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F6B0AF-CAAD-4665-9392-80B9C6917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F79CDE-6232-48EC-A7EC-0AFA12595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877A29-DC24-4529-8117-39D1F188F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DBD3D3-E24D-43A1-9CAA-F2AEFF4BD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137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EAE78D-F429-4673-A5CB-8CB2F7EB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8990C4-6FCC-487C-812B-DECBE42E3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31ACC1-C8AE-4845-8665-8A2C293C4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A4A94F-F2F9-483F-9C5E-BE843C308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716ACB-0F52-4607-A678-C7FF98630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79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C7A816-B17F-40E7-A903-AB053CDF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9EDDF6-B408-4EA9-9C0C-86ACAF5219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D9E70B4-DA70-49B1-A9DC-C726870D2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96C033-9515-4FF9-88E0-08D2AEAA2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AEF43A-5882-4C26-B21A-5FE582455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602853-76F5-4B91-BEAD-CA574994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836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2192CD-0A54-4137-9ACE-F484ADEA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529A66-2717-4E69-8A07-46642AB0F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C5DD349-564E-4ED2-A13E-73A80A73A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06C3C67-A438-42D5-9E31-C9F23DD0D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1C5BE1B-B479-4C1C-AA4A-F3257249FC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5CC5DD5-593C-4C56-890F-2824A298A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CB0A06B-0A3C-46BB-9501-CC4F62A83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C620060-37F7-40CC-80A9-3B41EC0E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36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1B6DF-0B7B-4ED3-8222-1EBC6B5F1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D3872D4-A56B-42B7-B2C1-367670A6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29F30F2-29B7-4175-A885-13B666F8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C8031E-F437-481A-9BFD-C6E5B6078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802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6D1D28-36D4-4FBC-AE9B-00D59ABDF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D1F619-FB19-4137-955A-2BD30A7B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8185C96-0660-4ED6-A120-531E8415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9928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2101B0-B48F-482A-A040-92628780B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0B4FC6-E016-4D06-8415-5E78F82FA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99AE98-68A9-4996-B98B-1FE44F862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35B3BF-DB30-4816-8DCD-C5CFFB05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C8307E0-25FE-4A56-91A1-24B6B07CF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8E99D8-5B7D-4E0D-A1E5-A5A8BF4E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670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5FC677-8B55-49DA-B41E-35C510CF7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428FC34-5CE3-40B9-BA41-18C9CC63B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0662A0C-1CA2-483F-AC76-C4D6FAA67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F56380-F707-4A3B-BDB5-5ACAC8D88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C64355-AE93-4A7E-9AAF-38B91B4E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E66374-8C1A-499B-980A-E809C8038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06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34066DE-0C39-4D9E-9AED-7CCBBE557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9B8862-E23D-48B1-9C2B-ECF08F875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CB7D38-4F2E-44E4-AF2F-B7C77D9F88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2F77D-8875-45FE-9491-010B603527BC}" type="datetimeFigureOut">
              <a:rPr lang="de-DE" smtClean="0"/>
              <a:t>17.08.2022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0F95F5-DEB6-493C-9265-A700DDBB53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61B2BB-3AFE-4DA8-8BD7-62E6F3DBF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ED922-49D9-4AEF-9327-AE4FFCA8C7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803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28B2EA-D2FB-4FE2-B703-D3F8D76133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Detecting</a:t>
            </a:r>
            <a:r>
              <a:rPr lang="de-DE" dirty="0"/>
              <a:t> heavy </a:t>
            </a:r>
            <a:r>
              <a:rPr lang="de-DE" dirty="0" err="1"/>
              <a:t>industry</a:t>
            </a:r>
            <a:r>
              <a:rPr lang="de-DE" dirty="0"/>
              <a:t> in Sentinel </a:t>
            </a:r>
            <a:r>
              <a:rPr lang="de-DE" dirty="0" err="1"/>
              <a:t>imagery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7E3754-3111-4792-B17A-F0DA055E22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4105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D3DC4D-7259-4BB4-A78F-B55C45A36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false</a:t>
            </a:r>
            <a:r>
              <a:rPr lang="de-DE" dirty="0"/>
              <a:t> positives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22338F-70CA-4FBF-BC6A-8EB1DBF63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category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: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sentinel</a:t>
            </a:r>
            <a:r>
              <a:rPr lang="de-DE" dirty="0"/>
              <a:t> </a:t>
            </a:r>
            <a:r>
              <a:rPr lang="de-DE" dirty="0" err="1"/>
              <a:t>overpass</a:t>
            </a:r>
            <a:r>
              <a:rPr lang="de-DE" dirty="0"/>
              <a:t> and </a:t>
            </a:r>
            <a:r>
              <a:rPr lang="de-DE" dirty="0" err="1"/>
              <a:t>compare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river</a:t>
            </a:r>
            <a:r>
              <a:rPr lang="de-DE" dirty="0"/>
              <a:t>, </a:t>
            </a:r>
            <a:r>
              <a:rPr lang="de-DE" dirty="0" err="1"/>
              <a:t>industry</a:t>
            </a:r>
            <a:r>
              <a:rPr lang="de-DE" dirty="0"/>
              <a:t>, urban </a:t>
            </a:r>
            <a:r>
              <a:rPr lang="de-DE" dirty="0" err="1"/>
              <a:t>fabric</a:t>
            </a:r>
            <a:r>
              <a:rPr lang="de-DE" dirty="0"/>
              <a:t>: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resolution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1833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ED000-E5F4-448D-A449-36B575F6A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66F7CE-A00A-436E-8580-4BD899897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err="1"/>
              <a:t>False</a:t>
            </a:r>
            <a:r>
              <a:rPr lang="de-DE" dirty="0"/>
              <a:t> positive </a:t>
            </a:r>
            <a:r>
              <a:rPr lang="de-DE" dirty="0" err="1"/>
              <a:t>when</a:t>
            </a:r>
            <a:r>
              <a:rPr lang="de-DE" dirty="0"/>
              <a:t> a negative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wrongly</a:t>
            </a:r>
            <a:r>
              <a:rPr lang="de-DE" dirty="0"/>
              <a:t> </a:t>
            </a:r>
            <a:r>
              <a:rPr lang="de-DE" dirty="0" err="1"/>
              <a:t>classified</a:t>
            </a:r>
            <a:endParaRPr lang="de-DE" dirty="0"/>
          </a:p>
          <a:p>
            <a:r>
              <a:rPr lang="de-DE" dirty="0"/>
              <a:t>P(negative) = negative </a:t>
            </a:r>
            <a:r>
              <a:rPr lang="de-DE" dirty="0" err="1"/>
              <a:t>fraction</a:t>
            </a:r>
            <a:endParaRPr lang="de-DE" dirty="0"/>
          </a:p>
          <a:p>
            <a:r>
              <a:rPr lang="de-DE" dirty="0"/>
              <a:t>P(</a:t>
            </a:r>
            <a:r>
              <a:rPr lang="de-DE" dirty="0" err="1"/>
              <a:t>wrong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negative) = P(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pos</a:t>
            </a:r>
            <a:r>
              <a:rPr lang="de-DE" dirty="0"/>
              <a:t> I </a:t>
            </a:r>
            <a:r>
              <a:rPr lang="de-DE" dirty="0" err="1"/>
              <a:t>neg</a:t>
            </a:r>
            <a:r>
              <a:rPr lang="de-DE" dirty="0"/>
              <a:t>) = 1-precision</a:t>
            </a:r>
          </a:p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precision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P(positive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true</a:t>
            </a:r>
            <a:r>
              <a:rPr lang="de-DE" dirty="0"/>
              <a:t> positive) = P(</a:t>
            </a:r>
            <a:r>
              <a:rPr lang="de-DE" dirty="0" err="1"/>
              <a:t>pos</a:t>
            </a:r>
            <a:r>
              <a:rPr lang="de-DE" dirty="0"/>
              <a:t> I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pos</a:t>
            </a:r>
            <a:r>
              <a:rPr lang="de-DE" dirty="0"/>
              <a:t>) </a:t>
            </a:r>
          </a:p>
          <a:p>
            <a:r>
              <a:rPr lang="de-DE" dirty="0" err="1"/>
              <a:t>False</a:t>
            </a:r>
            <a:r>
              <a:rPr lang="de-DE" dirty="0"/>
              <a:t> Positive rate = (1-precision) * negative </a:t>
            </a:r>
            <a:r>
              <a:rPr lang="de-DE" dirty="0" err="1"/>
              <a:t>fraction</a:t>
            </a:r>
            <a:endParaRPr lang="de-DE" dirty="0"/>
          </a:p>
          <a:p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training</a:t>
            </a:r>
            <a:r>
              <a:rPr lang="de-DE" dirty="0"/>
              <a:t>/</a:t>
            </a:r>
            <a:r>
              <a:rPr lang="de-DE" dirty="0" err="1"/>
              <a:t>eval</a:t>
            </a:r>
            <a:r>
              <a:rPr lang="de-DE" dirty="0"/>
              <a:t>: </a:t>
            </a:r>
            <a:r>
              <a:rPr lang="de-DE" dirty="0" err="1"/>
              <a:t>precision</a:t>
            </a:r>
            <a:r>
              <a:rPr lang="de-DE" dirty="0"/>
              <a:t> ~0.9, negative </a:t>
            </a:r>
            <a:r>
              <a:rPr lang="de-DE" dirty="0" err="1"/>
              <a:t>fraction</a:t>
            </a:r>
            <a:r>
              <a:rPr lang="de-DE" dirty="0"/>
              <a:t> ~0.5</a:t>
            </a:r>
          </a:p>
          <a:p>
            <a:r>
              <a:rPr lang="de-DE" dirty="0"/>
              <a:t>In </a:t>
            </a:r>
            <a:r>
              <a:rPr lang="de-DE" dirty="0" err="1"/>
              <a:t>deployment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sentinel</a:t>
            </a:r>
            <a:r>
              <a:rPr lang="de-DE" dirty="0"/>
              <a:t> </a:t>
            </a:r>
            <a:r>
              <a:rPr lang="de-DE" dirty="0" err="1"/>
              <a:t>tiles</a:t>
            </a:r>
            <a:r>
              <a:rPr lang="de-DE" dirty="0"/>
              <a:t>: </a:t>
            </a:r>
            <a:r>
              <a:rPr lang="de-DE" dirty="0" err="1"/>
              <a:t>precision</a:t>
            </a:r>
            <a:r>
              <a:rPr lang="de-DE" dirty="0"/>
              <a:t> &lt;0.9, negative </a:t>
            </a:r>
            <a:r>
              <a:rPr lang="de-DE" dirty="0" err="1"/>
              <a:t>fraction</a:t>
            </a:r>
            <a:r>
              <a:rPr lang="de-DE" dirty="0"/>
              <a:t> ~0.99</a:t>
            </a:r>
          </a:p>
          <a:p>
            <a:r>
              <a:rPr lang="de-DE" b="1" dirty="0"/>
              <a:t>Many </a:t>
            </a:r>
            <a:r>
              <a:rPr lang="de-DE" b="1" dirty="0" err="1"/>
              <a:t>more</a:t>
            </a:r>
            <a:r>
              <a:rPr lang="de-DE" b="1" dirty="0"/>
              <a:t> non-</a:t>
            </a:r>
            <a:r>
              <a:rPr lang="de-DE" b="1" dirty="0" err="1"/>
              <a:t>industry</a:t>
            </a:r>
            <a:r>
              <a:rPr lang="de-DE" b="1" dirty="0"/>
              <a:t> </a:t>
            </a:r>
            <a:r>
              <a:rPr lang="de-DE" b="1" dirty="0" err="1"/>
              <a:t>tiles</a:t>
            </a:r>
            <a:r>
              <a:rPr lang="de-DE" b="1" dirty="0"/>
              <a:t> in real </a:t>
            </a:r>
            <a:r>
              <a:rPr lang="de-DE" b="1" dirty="0" err="1"/>
              <a:t>world</a:t>
            </a:r>
            <a:r>
              <a:rPr lang="de-DE" b="1" dirty="0"/>
              <a:t> </a:t>
            </a:r>
            <a:r>
              <a:rPr lang="de-DE" b="1" dirty="0" err="1"/>
              <a:t>data</a:t>
            </a:r>
            <a:r>
              <a:rPr lang="de-DE" b="1" dirty="0"/>
              <a:t>, so non-</a:t>
            </a:r>
            <a:r>
              <a:rPr lang="de-DE" b="1" dirty="0" err="1"/>
              <a:t>perfect</a:t>
            </a:r>
            <a:r>
              <a:rPr lang="de-DE" b="1" dirty="0"/>
              <a:t> </a:t>
            </a:r>
            <a:r>
              <a:rPr lang="de-DE" b="1" dirty="0" err="1"/>
              <a:t>precision</a:t>
            </a:r>
            <a:r>
              <a:rPr lang="de-DE" b="1" dirty="0"/>
              <a:t> </a:t>
            </a:r>
            <a:r>
              <a:rPr lang="de-DE" b="1" dirty="0" err="1"/>
              <a:t>yields</a:t>
            </a:r>
            <a:r>
              <a:rPr lang="de-DE" b="1" dirty="0"/>
              <a:t> </a:t>
            </a:r>
            <a:r>
              <a:rPr lang="de-DE" b="1" dirty="0" err="1"/>
              <a:t>many</a:t>
            </a:r>
            <a:r>
              <a:rPr lang="de-DE" b="1" dirty="0"/>
              <a:t> </a:t>
            </a:r>
            <a:r>
              <a:rPr lang="de-DE" b="1" dirty="0" err="1"/>
              <a:t>false</a:t>
            </a:r>
            <a:r>
              <a:rPr lang="de-DE" b="1" dirty="0"/>
              <a:t> positives</a:t>
            </a:r>
          </a:p>
        </p:txBody>
      </p:sp>
    </p:spTree>
    <p:extLst>
      <p:ext uri="{BB962C8B-B14F-4D97-AF65-F5344CB8AC3E}">
        <p14:creationId xmlns:p14="http://schemas.microsoft.com/office/powerpoint/2010/main" val="3436283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>
            <a:extLst>
              <a:ext uri="{FF2B5EF4-FFF2-40B4-BE49-F238E27FC236}">
                <a16:creationId xmlns:a16="http://schemas.microsoft.com/office/drawing/2014/main" id="{737A479F-D379-4220-A3CC-80BF658019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4211218"/>
              </p:ext>
            </p:extLst>
          </p:nvPr>
        </p:nvGraphicFramePr>
        <p:xfrm>
          <a:off x="2181225" y="2051994"/>
          <a:ext cx="7829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Acrobat Document" r:id="rId3" imgW="7829241" imgH="4038600" progId="AcroExch.Document.DC">
                  <p:embed/>
                </p:oleObj>
              </mc:Choice>
              <mc:Fallback>
                <p:oleObj name="Acrobat Document" r:id="rId3" imgW="7829241" imgH="40386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1225" y="2051994"/>
                        <a:ext cx="7829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7357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5C5D8E-3929-4B35-BF36-1EF47BE32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 </a:t>
            </a:r>
            <a:r>
              <a:rPr lang="de-DE" dirty="0" err="1"/>
              <a:t>metrics</a:t>
            </a:r>
            <a:r>
              <a:rPr lang="de-DE" dirty="0"/>
              <a:t> ResNet50v2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8B823AD-A4EE-47A7-A0A2-76D4CB8E7059}"/>
              </a:ext>
            </a:extLst>
          </p:cNvPr>
          <p:cNvSpPr/>
          <p:nvPr/>
        </p:nvSpPr>
        <p:spPr>
          <a:xfrm>
            <a:off x="774358" y="2075883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/>
              <a:t>	precision    recall  f1-score   support</a:t>
            </a:r>
          </a:p>
          <a:p>
            <a:endParaRPr lang="en-US" dirty="0"/>
          </a:p>
          <a:p>
            <a:r>
              <a:rPr lang="en-US" dirty="0"/>
              <a:t>        coal       0.96      0.95      0.95       238</a:t>
            </a:r>
          </a:p>
          <a:p>
            <a:r>
              <a:rPr lang="en-US" dirty="0"/>
              <a:t>       steel       0.88      0.86      0.87       156</a:t>
            </a:r>
          </a:p>
          <a:p>
            <a:r>
              <a:rPr lang="en-US" dirty="0"/>
              <a:t>       other      0.95      0.97      0.96       390</a:t>
            </a:r>
          </a:p>
          <a:p>
            <a:endParaRPr lang="en-US" dirty="0"/>
          </a:p>
          <a:p>
            <a:r>
              <a:rPr lang="en-US" dirty="0"/>
              <a:t>    accuracy                           0.94       784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Trained on 80% of ~8000 samples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553D192-3BC1-4FF2-9649-3F78BE9CE1AB}"/>
              </a:ext>
            </a:extLst>
          </p:cNvPr>
          <p:cNvSpPr/>
          <p:nvPr/>
        </p:nvSpPr>
        <p:spPr>
          <a:xfrm>
            <a:off x="7265772" y="2136338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/>
              <a:t>Confusion</a:t>
            </a:r>
            <a:r>
              <a:rPr lang="de-DE" dirty="0"/>
              <a:t> </a:t>
            </a:r>
            <a:r>
              <a:rPr lang="de-DE" dirty="0" err="1"/>
              <a:t>matrices</a:t>
            </a:r>
            <a:r>
              <a:rPr lang="de-DE" dirty="0"/>
              <a:t> </a:t>
            </a:r>
          </a:p>
          <a:p>
            <a:r>
              <a:rPr lang="de-DE" dirty="0"/>
              <a:t>[[[0.74 0.01]	</a:t>
            </a:r>
            <a:r>
              <a:rPr lang="de-DE" dirty="0" err="1"/>
              <a:t>coal</a:t>
            </a:r>
            <a:endParaRPr lang="de-DE" dirty="0"/>
          </a:p>
          <a:p>
            <a:r>
              <a:rPr lang="de-DE" dirty="0"/>
              <a:t>  [0.02 0.23]]</a:t>
            </a:r>
          </a:p>
          <a:p>
            <a:endParaRPr lang="de-DE" dirty="0"/>
          </a:p>
          <a:p>
            <a:r>
              <a:rPr lang="de-DE" dirty="0"/>
              <a:t> [[0.73 0.02]	</a:t>
            </a:r>
            <a:r>
              <a:rPr lang="de-DE" dirty="0" err="1"/>
              <a:t>steel</a:t>
            </a:r>
            <a:endParaRPr lang="de-DE" dirty="0"/>
          </a:p>
          <a:p>
            <a:r>
              <a:rPr lang="de-DE" dirty="0"/>
              <a:t>  [0.02 0.22]]</a:t>
            </a:r>
          </a:p>
          <a:p>
            <a:endParaRPr lang="de-DE" dirty="0"/>
          </a:p>
          <a:p>
            <a:r>
              <a:rPr lang="de-DE" dirty="0"/>
              <a:t> [[0.47 0.03]	</a:t>
            </a:r>
            <a:r>
              <a:rPr lang="de-DE" dirty="0" err="1"/>
              <a:t>other</a:t>
            </a:r>
            <a:endParaRPr lang="de-DE" dirty="0"/>
          </a:p>
          <a:p>
            <a:r>
              <a:rPr lang="de-DE" dirty="0"/>
              <a:t>  [0.02 0.48]]]</a:t>
            </a:r>
          </a:p>
        </p:txBody>
      </p:sp>
    </p:spTree>
    <p:extLst>
      <p:ext uri="{BB962C8B-B14F-4D97-AF65-F5344CB8AC3E}">
        <p14:creationId xmlns:p14="http://schemas.microsoft.com/office/powerpoint/2010/main" val="360650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5D597-8080-439D-A872-59ABF08E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C901C7-C21E-41B8-9B05-4841D70D9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65CAEBA4-AE99-4339-B482-7272254C69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829118"/>
              </p:ext>
            </p:extLst>
          </p:nvPr>
        </p:nvGraphicFramePr>
        <p:xfrm>
          <a:off x="2181225" y="2138363"/>
          <a:ext cx="782955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Acrobat Document" r:id="rId3" imgW="7829241" imgH="4038600" progId="AcroExch.Document.DC">
                  <p:embed/>
                </p:oleObj>
              </mc:Choice>
              <mc:Fallback>
                <p:oleObj name="Acrobat Document" r:id="rId3" imgW="7829241" imgH="40386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1225" y="2138363"/>
                        <a:ext cx="782955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3578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B5CBC3-84C3-40E8-8543-AFB83FCAC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Success</a:t>
            </a:r>
            <a:r>
              <a:rPr lang="de-DE" dirty="0"/>
              <a:t>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85B212-3B7E-4DBD-A8EF-A28CC8AA0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1B101749-7264-4C16-9853-E704DB4DD4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3854123"/>
              </p:ext>
            </p:extLst>
          </p:nvPr>
        </p:nvGraphicFramePr>
        <p:xfrm>
          <a:off x="557914" y="1825625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Acrobat Document" r:id="rId3" imgW="8019888" imgH="5667375" progId="AcroExch.Document.DC">
                  <p:embed/>
                </p:oleObj>
              </mc:Choice>
              <mc:Fallback>
                <p:oleObj name="Acrobat Document" r:id="rId3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7914" y="1825625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6FA8A356-E9E0-45EE-B803-50418125E52A}"/>
              </a:ext>
            </a:extLst>
          </p:cNvPr>
          <p:cNvCxnSpPr>
            <a:cxnSpLocks/>
          </p:cNvCxnSpPr>
          <p:nvPr/>
        </p:nvCxnSpPr>
        <p:spPr>
          <a:xfrm flipV="1">
            <a:off x="2826327" y="1825626"/>
            <a:ext cx="2918155" cy="941325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E704A1E-85D5-4469-981A-2FA5A67006CF}"/>
              </a:ext>
            </a:extLst>
          </p:cNvPr>
          <p:cNvCxnSpPr>
            <a:cxnSpLocks/>
          </p:cNvCxnSpPr>
          <p:nvPr/>
        </p:nvCxnSpPr>
        <p:spPr>
          <a:xfrm>
            <a:off x="2826327" y="4001295"/>
            <a:ext cx="2918155" cy="2090747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A6230B18-6956-4DD5-A422-01CAF57430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308927"/>
              </p:ext>
            </p:extLst>
          </p:nvPr>
        </p:nvGraphicFramePr>
        <p:xfrm>
          <a:off x="5744482" y="1825625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Acrobat Document" r:id="rId5" imgW="8019888" imgH="5667375" progId="AcroExch.Document.DC">
                  <p:embed/>
                </p:oleObj>
              </mc:Choice>
              <mc:Fallback>
                <p:oleObj name="Acrobat Document" r:id="rId5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44482" y="1825625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0778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546E8-EFBD-4637-B6C7-50C278B74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Misclassified</a:t>
            </a:r>
            <a:r>
              <a:rPr lang="de-DE" dirty="0"/>
              <a:t>: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industry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43C915-33F7-4A64-B8FF-5376553EC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CEF9C77B-6B9D-4DAE-8324-1EDA654902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2823134"/>
              </p:ext>
            </p:extLst>
          </p:nvPr>
        </p:nvGraphicFramePr>
        <p:xfrm>
          <a:off x="3584184" y="1784226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Acrobat Document" r:id="rId3" imgW="8019888" imgH="5667375" progId="AcroExch.Document.DC">
                  <p:embed/>
                </p:oleObj>
              </mc:Choice>
              <mc:Fallback>
                <p:oleObj name="Acrobat Document" r:id="rId3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84184" y="1784226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71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59E8B-297C-4581-B971-006C6AFC3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Misclassified</a:t>
            </a:r>
            <a:r>
              <a:rPr lang="de-DE" dirty="0"/>
              <a:t>: </a:t>
            </a:r>
            <a:r>
              <a:rPr lang="de-DE" dirty="0" err="1"/>
              <a:t>river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2D450C-9AE7-40E9-AA69-8EF4A105B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4C996532-3EB5-42C0-A85C-30C8A11D01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355809"/>
              </p:ext>
            </p:extLst>
          </p:nvPr>
        </p:nvGraphicFramePr>
        <p:xfrm>
          <a:off x="3487923" y="1825625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Acrobat Document" r:id="rId3" imgW="8019888" imgH="5667375" progId="AcroExch.Document.DC">
                  <p:embed/>
                </p:oleObj>
              </mc:Choice>
              <mc:Fallback>
                <p:oleObj name="Acrobat Document" r:id="rId3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87923" y="1825625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528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13151B-816C-4889-A14B-CBEC90B84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Misclassified</a:t>
            </a:r>
            <a:r>
              <a:rPr lang="de-DE" dirty="0"/>
              <a:t>: urban </a:t>
            </a:r>
            <a:r>
              <a:rPr lang="de-DE" dirty="0" err="1"/>
              <a:t>fabric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DFEC46-0B11-4D8A-9137-4CBFD3AE0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3B34565-C531-4762-B0E2-501077319E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054015"/>
              </p:ext>
            </p:extLst>
          </p:nvPr>
        </p:nvGraphicFramePr>
        <p:xfrm>
          <a:off x="3619418" y="1690688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Acrobat Document" r:id="rId3" imgW="8019888" imgH="5667375" progId="AcroExch.Document.DC">
                  <p:embed/>
                </p:oleObj>
              </mc:Choice>
              <mc:Fallback>
                <p:oleObj name="Acrobat Document" r:id="rId3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9418" y="1690688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6191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9015B6-A92E-424E-A0DB-E6EACDC24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Misclassified</a:t>
            </a:r>
            <a:r>
              <a:rPr lang="de-DE" dirty="0"/>
              <a:t>: </a:t>
            </a:r>
            <a:r>
              <a:rPr lang="de-DE" dirty="0" err="1"/>
              <a:t>cloud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73BB6D-B186-4266-9D44-4F702D85B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E7121378-B080-4AE7-AFE2-6D504855A5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039471"/>
              </p:ext>
            </p:extLst>
          </p:nvPr>
        </p:nvGraphicFramePr>
        <p:xfrm>
          <a:off x="3690979" y="1825625"/>
          <a:ext cx="8020050" cy="566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Acrobat Document" r:id="rId3" imgW="8019888" imgH="5667375" progId="AcroExch.Document.DC">
                  <p:embed/>
                </p:oleObj>
              </mc:Choice>
              <mc:Fallback>
                <p:oleObj name="Acrobat Document" r:id="rId3" imgW="8019888" imgH="566737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0979" y="1825625"/>
                        <a:ext cx="8020050" cy="566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1956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Microsoft Office PowerPoint</Application>
  <PresentationFormat>Breitbild</PresentationFormat>
  <Paragraphs>40</Paragraphs>
  <Slides>11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Acrobat Document</vt:lpstr>
      <vt:lpstr>Adobe Acrobat Document</vt:lpstr>
      <vt:lpstr>Detecting heavy industry in Sentinel imagery</vt:lpstr>
      <vt:lpstr>PowerPoint-Präsentation</vt:lpstr>
      <vt:lpstr>Model metrics ResNet50v2</vt:lpstr>
      <vt:lpstr>PowerPoint-Präsentation</vt:lpstr>
      <vt:lpstr>Success!</vt:lpstr>
      <vt:lpstr>Misclassified: other industry</vt:lpstr>
      <vt:lpstr>Misclassified: river</vt:lpstr>
      <vt:lpstr>Misclassified: urban fabric</vt:lpstr>
      <vt:lpstr>Misclassified: cloud</vt:lpstr>
      <vt:lpstr>Next steps to avoid false positives</vt:lpstr>
      <vt:lpstr>Problem: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Peter Manshausen | GAF AG</dc:creator>
  <cp:lastModifiedBy>Peter Manshausen | GAF AG</cp:lastModifiedBy>
  <cp:revision>16</cp:revision>
  <dcterms:created xsi:type="dcterms:W3CDTF">2022-08-08T15:50:49Z</dcterms:created>
  <dcterms:modified xsi:type="dcterms:W3CDTF">2022-09-05T08:22:20Z</dcterms:modified>
</cp:coreProperties>
</file>